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9"/>
  </p:notesMasterIdLst>
  <p:sldIdLst>
    <p:sldId id="256" r:id="rId5"/>
    <p:sldId id="286" r:id="rId6"/>
    <p:sldId id="320" r:id="rId7"/>
    <p:sldId id="385" r:id="rId8"/>
    <p:sldId id="381" r:id="rId9"/>
    <p:sldId id="383" r:id="rId10"/>
    <p:sldId id="384" r:id="rId11"/>
    <p:sldId id="363" r:id="rId12"/>
    <p:sldId id="358" r:id="rId13"/>
    <p:sldId id="359"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8" r:id="rId81"/>
    <p:sldId id="377" r:id="rId82"/>
    <p:sldId id="372" r:id="rId83"/>
    <p:sldId id="351" r:id="rId84"/>
    <p:sldId id="354" r:id="rId85"/>
    <p:sldId id="353" r:id="rId86"/>
    <p:sldId id="310" r:id="rId87"/>
    <p:sldId id="355" r:id="rId88"/>
    <p:sldId id="387" r:id="rId89"/>
    <p:sldId id="356" r:id="rId90"/>
    <p:sldId id="389" r:id="rId91"/>
    <p:sldId id="366" r:id="rId92"/>
    <p:sldId id="391" r:id="rId93"/>
    <p:sldId id="390" r:id="rId94"/>
    <p:sldId id="373" r:id="rId95"/>
    <p:sldId id="308" r:id="rId96"/>
    <p:sldId id="293" r:id="rId97"/>
    <p:sldId id="30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9.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13-Jul-20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13-Jul-20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13-Jul-20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13-Jul-20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13-Jul-20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models: </a:t>
            </a:r>
          </a:p>
          <a:p>
            <a:pPr marL="514350" indent="-514350">
              <a:buFont typeface="+mj-lt"/>
              <a:buAutoNum type="arabicPeriod"/>
            </a:pPr>
            <a:r>
              <a:rPr lang="en-US" dirty="0">
                <a:latin typeface="Times New Roman" pitchFamily="18" charset="0"/>
                <a:cs typeface="Times New Roman" pitchFamily="18" charset="0"/>
              </a:rPr>
              <a:t>Reluctance Model</a:t>
            </a:r>
          </a:p>
          <a:p>
            <a:pPr marL="514350" indent="-514350">
              <a:buFont typeface="+mj-lt"/>
              <a:buAutoNum type="arabicPeriod"/>
            </a:pPr>
            <a:r>
              <a:rPr lang="en-US" dirty="0">
                <a:latin typeface="Times New Roman" pitchFamily="18" charset="0"/>
                <a:cs typeface="Times New Roman" pitchFamily="18" charset="0"/>
              </a:rPr>
              <a:t>Permeance-Capacitance Model</a:t>
            </a:r>
          </a:p>
          <a:p>
            <a:pPr marL="514350" indent="-514350">
              <a:buFont typeface="+mj-lt"/>
              <a:buAutoNum type="arabicPeriod"/>
            </a:pPr>
            <a:r>
              <a:rPr lang="en-US" dirty="0">
                <a:latin typeface="Times New Roman" pitchFamily="18" charset="0"/>
                <a:cs typeface="Times New Roman" pitchFamily="18" charset="0"/>
              </a:rPr>
              <a:t>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a:t>
                </a:r>
                <a:r>
                  <a:rPr lang="en-US" sz="2400" dirty="0" smtClean="0">
                    <a:latin typeface="Times New Roman" pitchFamily="18" charset="0"/>
                    <a:cs typeface="Times New Roman" pitchFamily="18" charset="0"/>
                  </a:rPr>
                  <a:t>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using </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a:t>
                </a:r>
                <a:r>
                  <a:rPr lang="en-US" dirty="0" smtClean="0">
                    <a:latin typeface="Times New Roman" pitchFamily="18" charset="0"/>
                    <a:cs typeface="Times New Roman" pitchFamily="18" charset="0"/>
                  </a:rPr>
                  <a:t>150 kHz </a:t>
                </a:r>
                <a:r>
                  <a:rPr lang="en-US" dirty="0" smtClean="0">
                    <a:latin typeface="Times New Roman" pitchFamily="18" charset="0"/>
                    <a:cs typeface="Times New Roman" pitchFamily="18" charset="0"/>
                  </a:rPr>
                  <a:t>pulse transformer used in </a:t>
                </a:r>
                <a:r>
                  <a:rPr lang="en-US" dirty="0" smtClean="0">
                    <a:latin typeface="Times New Roman" pitchFamily="18" charset="0"/>
                    <a:cs typeface="Times New Roman" pitchFamily="18" charset="0"/>
                  </a:rPr>
                  <a:t>a 160V </a:t>
                </a:r>
                <a:r>
                  <a:rPr lang="en-US" dirty="0" smtClean="0">
                    <a:latin typeface="Times New Roman" pitchFamily="18" charset="0"/>
                    <a:cs typeface="Times New Roman" pitchFamily="18" charset="0"/>
                  </a:rPr>
                  <a:t>to 5 V, 100 </a:t>
                </a:r>
                <a:r>
                  <a:rPr lang="en-US" dirty="0" smtClean="0">
                    <a:latin typeface="Times New Roman" pitchFamily="18" charset="0"/>
                    <a:cs typeface="Times New Roman" pitchFamily="18" charset="0"/>
                  </a:rPr>
                  <a:t>A, small length (</a:t>
                </a:r>
                <a:r>
                  <a:rPr lang="en-US" smtClean="0">
                    <a:latin typeface="Times New Roman" pitchFamily="18" charset="0"/>
                    <a:cs typeface="Times New Roman" pitchFamily="18" charset="0"/>
                  </a:rPr>
                  <a:t>0.1 m </a:t>
                </a:r>
                <a:r>
                  <a:rPr lang="en-US" dirty="0" smtClean="0">
                    <a:latin typeface="Times New Roman" pitchFamily="18" charset="0"/>
                    <a:cs typeface="Times New Roman" pitchFamily="18" charset="0"/>
                  </a:rPr>
                  <a:t>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for 150 kHz) low </a:t>
                </a:r>
                <a:r>
                  <a:rPr lang="en-US" dirty="0" smtClean="0">
                    <a:latin typeface="Times New Roman" pitchFamily="18" charset="0"/>
                    <a:cs typeface="Times New Roman" pitchFamily="18" charset="0"/>
                  </a:rPr>
                  <a:t>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a:t>
                </a:r>
                <a:r>
                  <a:rPr lang="en-US" dirty="0" smtClean="0">
                    <a:latin typeface="Times New Roman" pitchFamily="18" charset="0"/>
                    <a:cs typeface="Times New Roman" pitchFamily="18" charset="0"/>
                  </a:rPr>
                  <a:t>low voltage/ power, small length </a:t>
                </a:r>
                <a:r>
                  <a:rPr lang="en-US" dirty="0" smtClean="0">
                    <a:latin typeface="Times New Roman" pitchFamily="18" charset="0"/>
                    <a:cs typeface="Times New Roman" pitchFamily="18" charset="0"/>
                  </a:rPr>
                  <a:t>(3 m i.e. 0.01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1 </a:t>
                </a:r>
                <a:r>
                  <a:rPr lang="en-US" dirty="0" smtClean="0">
                    <a:latin typeface="Times New Roman" pitchFamily="18" charset="0"/>
                    <a:cs typeface="Times New Roman" pitchFamily="18" charset="0"/>
                  </a:rPr>
                  <a:t>MHz</a:t>
                </a:r>
                <a:r>
                  <a:rPr lang="en-US" dirty="0" smtClean="0">
                    <a:latin typeface="Times New Roman" pitchFamily="18" charset="0"/>
                    <a:cs typeface="Times New Roman" pitchFamily="18" charset="0"/>
                  </a:rPr>
                  <a:t>) gyromagnetic</a:t>
                </a:r>
                <a:r>
                  <a:rPr lang="en-US" dirty="0">
                    <a:latin typeface="Times New Roman" pitchFamily="18" charset="0"/>
                    <a:cs typeface="Times New Roman" pitchFamily="18" charset="0"/>
                  </a:rPr>
                  <a:t>, nonlinear, dispersive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2801" r="-23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3"/>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Webers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 Introduction to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838200" y="1825625"/>
                <a:ext cx="10515600" cy="4895850"/>
              </a:xfrm>
            </p:spPr>
            <p:txBody>
              <a:bodyPr>
                <a:normAutofit/>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transmission lines </a:t>
                </a:r>
                <a:r>
                  <a:rPr lang="en-US" dirty="0" smtClean="0">
                    <a:latin typeface="Times New Roman" panose="02020603050405020304" pitchFamily="18" charset="0"/>
                    <a:cs typeface="Times New Roman" panose="02020603050405020304" pitchFamily="18" charset="0"/>
                  </a:rPr>
                  <a:t>employ magnetic </a:t>
                </a:r>
                <a:r>
                  <a:rPr lang="en-US" dirty="0">
                    <a:latin typeface="Times New Roman" panose="02020603050405020304" pitchFamily="18" charset="0"/>
                    <a:cs typeface="Times New Roman" panose="02020603050405020304" pitchFamily="18" charset="0"/>
                  </a:rPr>
                  <a:t>wires of high </a:t>
                </a:r>
                <a:r>
                  <a:rPr lang="en-US" dirty="0" smtClean="0">
                    <a:latin typeface="Times New Roman" panose="02020603050405020304" pitchFamily="18" charset="0"/>
                    <a:cs typeface="Times New Roman" panose="02020603050405020304" pitchFamily="18" charset="0"/>
                  </a:rPr>
                  <a:t>permeability for electromagnetic </a:t>
                </a:r>
                <a:r>
                  <a:rPr lang="en-US" dirty="0">
                    <a:latin typeface="Times New Roman" panose="02020603050405020304" pitchFamily="18" charset="0"/>
                    <a:cs typeface="Times New Roman" panose="02020603050405020304" pitchFamily="18" charset="0"/>
                  </a:rPr>
                  <a:t>energy </a:t>
                </a:r>
                <a:r>
                  <a:rPr lang="en-US" dirty="0" smtClean="0">
                    <a:latin typeface="Times New Roman" panose="02020603050405020304" pitchFamily="18" charset="0"/>
                    <a:cs typeface="Times New Roman" panose="02020603050405020304" pitchFamily="18" charset="0"/>
                  </a:rPr>
                  <a:t>guidance.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ferrimagnetic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 materials can be used for making Magnetic Transmission Lines. 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043" t="-2114" r="-162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09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1431"/>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l="10562" r="12849"/>
          <a:stretch/>
        </p:blipFill>
        <p:spPr>
          <a:xfrm>
            <a:off x="6959600" y="2220337"/>
            <a:ext cx="4610100" cy="3077413"/>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685800" y="1849438"/>
                <a:ext cx="5410200" cy="404431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a:ea typeface="Cambria Math"/>
                            </a:rPr>
                            <m:t>ω</m:t>
                          </m:r>
                        </m:e>
                        <m:sub>
                          <m:r>
                            <m:rPr>
                              <m:sty m:val="p"/>
                            </m:rPr>
                            <a:rPr lang="en-US" b="0" i="0" smtClean="0">
                              <a:latin typeface="Cambria Math"/>
                            </a:rPr>
                            <m:t>n</m:t>
                          </m:r>
                        </m:sub>
                      </m:sSub>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T=83.3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1000 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85800" y="1849438"/>
                <a:ext cx="5410200" cy="4044312"/>
              </a:xfrm>
              <a:prstGeom prst="rect">
                <a:avLst/>
              </a:prstGeom>
              <a:blipFill>
                <a:blip r:embed="rId3"/>
                <a:stretch>
                  <a:fillRect l="-1015" t="-753"/>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Magnetic 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527881"/>
            <a:ext cx="5085962" cy="3828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57562" y="2538412"/>
            <a:ext cx="5085962" cy="3828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200" y="1667559"/>
            <a:ext cx="10566400"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A small Gaussian soft electric current pulse was applied in the primary winding. The Fourier Transform of the transverse Magnetic Field is shown below for the range of 0 - 1 GHz.</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63600" y="1741927"/>
                <a:ext cx="11023600" cy="1000210"/>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is given by</a:t>
                </a: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63600" y="1741927"/>
                <a:ext cx="11023600" cy="1000210"/>
              </a:xfrm>
              <a:prstGeom prst="rect">
                <a:avLst/>
              </a:prstGeom>
              <a:blipFill>
                <a:blip r:embed="rId2"/>
                <a:stretch>
                  <a:fillRect l="-387" t="-4268"/>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7" name="Rectangle 6"/>
              <p:cNvSpPr/>
              <p:nvPr/>
            </p:nvSpPr>
            <p:spPr>
              <a:xfrm>
                <a:off x="762000" y="2146300"/>
                <a:ext cx="4914900" cy="2264402"/>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phase velocity is given by</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𝑣</m:t>
                          </m:r>
                        </m:e>
                        <m:sub>
                          <m:r>
                            <a:rPr lang="en-US" sz="2400" b="0" i="1" smtClean="0">
                              <a:latin typeface="Cambria Math"/>
                            </a:rPr>
                            <m:t>𝑝</m:t>
                          </m:r>
                        </m:sub>
                      </m:sSub>
                      <m:r>
                        <a:rPr lang="en-US" sz="2400" b="0" i="0" smtClean="0">
                          <a:latin typeface="Cambria Math"/>
                        </a:rPr>
                        <m:t>=</m:t>
                      </m:r>
                      <m:f>
                        <m:fPr>
                          <m:ctrlPr>
                            <a:rPr lang="en-US" sz="2400" i="1" smtClean="0">
                              <a:latin typeface="Cambria Math" panose="02040503050406030204" pitchFamily="18" charset="0"/>
                            </a:rPr>
                          </m:ctrlPr>
                        </m:fPr>
                        <m:num>
                          <m:r>
                            <a:rPr lang="en-US" sz="2400" i="1" smtClean="0">
                              <a:latin typeface="Cambria Math"/>
                              <a:ea typeface="Cambria Math"/>
                            </a:rPr>
                            <m:t>𝜔</m:t>
                          </m:r>
                        </m:num>
                        <m:den>
                          <m:r>
                            <a:rPr lang="en-US" sz="2400" i="1" smtClean="0">
                              <a:latin typeface="Cambria Math"/>
                              <a:ea typeface="Cambria Math"/>
                            </a:rPr>
                            <m:t>𝛽</m:t>
                          </m:r>
                        </m:den>
                      </m:f>
                    </m:oMath>
                  </m:oMathPara>
                </a14:m>
                <a:endParaRPr lang="en-US" sz="2400" dirty="0">
                  <a:latin typeface="Times New Roman" pitchFamily="18" charset="0"/>
                  <a:ea typeface="Calibri" panose="020F0502020204030204" pitchFamily="34" charset="0"/>
                  <a:cs typeface="Times New Roman" pitchFamily="18" charset="0"/>
                </a:endParaRPr>
              </a:p>
              <a:p>
                <a:pPr marL="285750" indent="-285750">
                  <a:buFont typeface="Arial" pitchFamily="34" charset="0"/>
                  <a:buChar char="•"/>
                </a:pPr>
                <a:r>
                  <a:rPr lang="en-US" sz="2400" dirty="0">
                    <a:latin typeface="Times New Roman" pitchFamily="18" charset="0"/>
                    <a:ea typeface="Calibri" panose="020F0502020204030204" pitchFamily="34" charset="0"/>
                    <a:cs typeface="Times New Roman" pitchFamily="18" charset="0"/>
                  </a:rPr>
                  <a:t>Near 1 GHz, the permeability drops to 1. The phase velocity approaches the free space </a:t>
                </a:r>
                <a:r>
                  <a:rPr lang="en-US" sz="2400" dirty="0" smtClean="0">
                    <a:latin typeface="Times New Roman" pitchFamily="18" charset="0"/>
                    <a:ea typeface="Calibri" panose="020F0502020204030204" pitchFamily="34" charset="0"/>
                    <a:cs typeface="Times New Roman" pitchFamily="18" charset="0"/>
                  </a:rPr>
                  <a:t>velocity </a:t>
                </a:r>
                <a14:m>
                  <m:oMath xmlns:m="http://schemas.openxmlformats.org/officeDocument/2006/math">
                    <m:r>
                      <a:rPr lang="en-US" sz="2400" b="0" i="1" smtClean="0">
                        <a:latin typeface="Cambria Math" panose="02040503050406030204" pitchFamily="18" charset="0"/>
                        <a:ea typeface="Calibri" panose="020F0502020204030204" pitchFamily="34" charset="0"/>
                        <a:cs typeface="Times New Roman" pitchFamily="18" charset="0"/>
                      </a:rPr>
                      <m:t>3</m:t>
                    </m:r>
                    <m:r>
                      <a:rPr lang="en-US" sz="2400" b="0" i="1" smtClean="0">
                        <a:latin typeface="Cambria Math" panose="02040503050406030204" pitchFamily="18" charset="0"/>
                        <a:ea typeface="Cambria Math" panose="02040503050406030204" pitchFamily="18" charset="0"/>
                        <a:cs typeface="Times New Roman" pitchFamily="18" charset="0"/>
                      </a:rPr>
                      <m:t>×</m:t>
                    </m:r>
                    <m:sSup>
                      <m:sSupPr>
                        <m:ctrlPr>
                          <a:rPr lang="en-US" sz="2400" b="0" i="1" smtClean="0">
                            <a:latin typeface="Cambria Math" panose="02040503050406030204" pitchFamily="18" charset="0"/>
                            <a:ea typeface="Cambria Math" panose="02040503050406030204" pitchFamily="18" charset="0"/>
                            <a:cs typeface="Times New Roman" pitchFamily="18" charset="0"/>
                          </a:rPr>
                        </m:ctrlPr>
                      </m:sSupPr>
                      <m:e>
                        <m:r>
                          <a:rPr lang="en-US" sz="2400" b="0" i="1" smtClean="0">
                            <a:latin typeface="Cambria Math" panose="02040503050406030204" pitchFamily="18" charset="0"/>
                            <a:ea typeface="Cambria Math" panose="02040503050406030204" pitchFamily="18" charset="0"/>
                            <a:cs typeface="Times New Roman" pitchFamily="18" charset="0"/>
                          </a:rPr>
                          <m:t>10</m:t>
                        </m:r>
                      </m:e>
                      <m:sup>
                        <m:r>
                          <a:rPr lang="en-US" sz="2400" b="0" i="1" smtClean="0">
                            <a:latin typeface="Cambria Math" panose="02040503050406030204" pitchFamily="18" charset="0"/>
                            <a:ea typeface="Cambria Math" panose="02040503050406030204" pitchFamily="18" charset="0"/>
                            <a:cs typeface="Times New Roman" pitchFamily="18" charset="0"/>
                          </a:rPr>
                          <m:t>8</m:t>
                        </m:r>
                      </m:sup>
                    </m:sSup>
                    <m:r>
                      <a:rPr lang="en-US" sz="2400" b="0" i="1" smtClean="0">
                        <a:latin typeface="Cambria Math" panose="02040503050406030204" pitchFamily="18" charset="0"/>
                        <a:ea typeface="Cambria Math" panose="02040503050406030204" pitchFamily="18" charset="0"/>
                        <a:cs typeface="Times New Roman" pitchFamily="18" charset="0"/>
                      </a:rPr>
                      <m:t>𝑚</m:t>
                    </m:r>
                    <m:r>
                      <a:rPr lang="en-US" sz="2400" b="0" i="1" smtClean="0">
                        <a:latin typeface="Cambria Math" panose="02040503050406030204" pitchFamily="18" charset="0"/>
                        <a:ea typeface="Cambria Math" panose="02040503050406030204" pitchFamily="18" charset="0"/>
                        <a:cs typeface="Times New Roman" pitchFamily="18" charset="0"/>
                      </a:rPr>
                      <m:t>/</m:t>
                    </m:r>
                    <m:r>
                      <a:rPr lang="en-US" sz="2400" b="0" i="1" smtClean="0">
                        <a:latin typeface="Cambria Math" panose="02040503050406030204" pitchFamily="18" charset="0"/>
                        <a:ea typeface="Cambria Math" panose="02040503050406030204" pitchFamily="18" charset="0"/>
                        <a:cs typeface="Times New Roman" pitchFamily="18" charset="0"/>
                      </a:rPr>
                      <m:t>𝑠</m:t>
                    </m:r>
                  </m:oMath>
                </a14:m>
                <a:r>
                  <a:rPr lang="en-US" sz="2400" dirty="0" smtClean="0">
                    <a:latin typeface="Times New Roman" pitchFamily="18" charset="0"/>
                    <a:ea typeface="Calibri" panose="020F0502020204030204" pitchFamily="34" charset="0"/>
                    <a:cs typeface="Times New Roman" pitchFamily="18" charset="0"/>
                  </a:rPr>
                  <a:t>. </a:t>
                </a:r>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146300"/>
                <a:ext cx="4914900" cy="2264402"/>
              </a:xfrm>
              <a:prstGeom prst="rect">
                <a:avLst/>
              </a:prstGeom>
              <a:blipFill>
                <a:blip r:embed="rId2"/>
                <a:stretch>
                  <a:fillRect l="-1613" t="-2151" r="-3226" b="-5108"/>
                </a:stretch>
              </a:blipFill>
            </p:spPr>
            <p:txBody>
              <a:bodyPr/>
              <a:lstStyle/>
              <a:p>
                <a:r>
                  <a:rPr lang="en-US">
                    <a:noFill/>
                  </a:rPr>
                  <a:t> </a:t>
                </a:r>
              </a:p>
            </p:txBody>
          </p:sp>
        </mc:Fallback>
      </mc:AlternateContent>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20002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389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050" y="2247102"/>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381000" y="2247102"/>
                <a:ext cx="6242050" cy="1957011"/>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81000" y="2247102"/>
                <a:ext cx="6242050" cy="1957011"/>
              </a:xfrm>
              <a:prstGeom prst="rect">
                <a:avLst/>
              </a:prstGeom>
              <a:blipFill>
                <a:blip r:embed="rId3"/>
                <a:stretch>
                  <a:fillRect l="-1369" t="-2492" r="-1466" b="-6231"/>
                </a:stretch>
              </a:blipFill>
            </p:spPr>
            <p:txBody>
              <a:bodyPr/>
              <a:lstStyle/>
              <a:p>
                <a:r>
                  <a:rPr lang="en-US">
                    <a:noFill/>
                  </a:rPr>
                  <a:t> </a:t>
                </a:r>
              </a:p>
            </p:txBody>
          </p:sp>
        </mc:Fallback>
      </mc:AlternateContent>
    </p:spTree>
    <p:extLst>
      <p:ext uri="{BB962C8B-B14F-4D97-AF65-F5344CB8AC3E}">
        <p14:creationId xmlns:p14="http://schemas.microsoft.com/office/powerpoint/2010/main" val="1179437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373555"/>
                <a:ext cx="10298709" cy="140916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373555"/>
                <a:ext cx="10298709" cy="1409168"/>
              </a:xfrm>
              <a:prstGeom prst="rect">
                <a:avLst/>
              </a:prstGeom>
              <a:blipFill>
                <a:blip r:embed="rId2"/>
                <a:stretch>
                  <a:fillRect l="-769" t="-3463"/>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91" y="278272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727" y="278272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0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908903"/>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908903"/>
              </a:xfrm>
              <a:prstGeom prst="rect">
                <a:avLst/>
              </a:prstGeom>
              <a:blipFill>
                <a:blip r:embed="rId2"/>
                <a:stretch>
                  <a:fillRect l="-741" t="-5369"/>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6"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154"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517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sp>
        <p:nvSpPr>
          <p:cNvPr id="3" name="TextBox 2"/>
          <p:cNvSpPr txBox="1"/>
          <p:nvPr/>
        </p:nvSpPr>
        <p:spPr>
          <a:xfrm>
            <a:off x="342900" y="1690688"/>
            <a:ext cx="5181600"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a:t>
            </a:r>
            <a:r>
              <a:rPr lang="en-US" sz="2400" dirty="0" err="1" smtClean="0">
                <a:latin typeface="Times New Roman" pitchFamily="18" charset="0"/>
                <a:cs typeface="Times New Roman" pitchFamily="18" charset="0"/>
              </a:rPr>
              <a:t>poynting</a:t>
            </a:r>
            <a:r>
              <a:rPr lang="en-US" sz="2400" dirty="0" smtClean="0">
                <a:latin typeface="Times New Roman" pitchFamily="18" charset="0"/>
                <a:cs typeface="Times New Roman" pitchFamily="18" charset="0"/>
              </a:rPr>
              <a:t> flux.</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5784310" y="2146832"/>
            <a:ext cx="6013990" cy="3369908"/>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457200" y="2439774"/>
            <a:ext cx="4471938" cy="4823369"/>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equivalent magnetic circuit model is shown.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177420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0996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35912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Summary</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a:t>
            </a:r>
            <a:r>
              <a:rPr lang="en-US" dirty="0" smtClean="0">
                <a:latin typeface="Times New Roman" panose="02020603050405020304" pitchFamily="18" charset="0"/>
                <a:cs typeface="Times New Roman" pitchFamily="18" charset="0"/>
              </a:rPr>
              <a:t>. 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a:t>
            </a:r>
            <a:r>
              <a:rPr lang="en-US" dirty="0" smtClean="0">
                <a:latin typeface="Times New Roman" panose="02020603050405020304" pitchFamily="18" charset="0"/>
                <a:cs typeface="Times New Roman" pitchFamily="18" charset="0"/>
              </a:rPr>
              <a:t>. A High </a:t>
            </a:r>
            <a:r>
              <a:rPr lang="en-US" dirty="0">
                <a:latin typeface="Times New Roman" pitchFamily="18" charset="0"/>
                <a:cs typeface="Times New Roman" pitchFamily="18" charset="0"/>
              </a:rPr>
              <a:t>frequency low voltage/ power (1 GHz, 3 m i.e. 10</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89</a:t>
            </a:fld>
            <a:endParaRPr lang="en-US"/>
          </a:p>
        </p:txBody>
      </p:sp>
    </p:spTree>
    <p:extLst>
      <p:ext uri="{BB962C8B-B14F-4D97-AF65-F5344CB8AC3E}">
        <p14:creationId xmlns:p14="http://schemas.microsoft.com/office/powerpoint/2010/main" val="154239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3933</TotalTime>
  <Words>4542</Words>
  <Application>Microsoft Office PowerPoint</Application>
  <PresentationFormat>Widescreen</PresentationFormat>
  <Paragraphs>740</Paragraphs>
  <Slides>94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Wideband Transformer Insertion Loss</vt:lpstr>
      <vt:lpstr>4.2. Limitations of MEEP simulator</vt:lpstr>
      <vt:lpstr>5. Conclusion</vt:lpstr>
      <vt:lpstr>5. Summary</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1066</cp:revision>
  <dcterms:created xsi:type="dcterms:W3CDTF">2019-10-08T20:14:06Z</dcterms:created>
  <dcterms:modified xsi:type="dcterms:W3CDTF">2020-07-13T10:31:23Z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